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79707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1277-02C5-4397-9163-D8A1F835FFDE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182DF-EB50-40E9-BD3F-8F31E895B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5793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1277-02C5-4397-9163-D8A1F835FFDE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182DF-EB50-40E9-BD3F-8F31E895B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8393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1277-02C5-4397-9163-D8A1F835FFDE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182DF-EB50-40E9-BD3F-8F31E895B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977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1277-02C5-4397-9163-D8A1F835FFDE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182DF-EB50-40E9-BD3F-8F31E895B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5131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1277-02C5-4397-9163-D8A1F835FFDE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182DF-EB50-40E9-BD3F-8F31E895B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7523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1277-02C5-4397-9163-D8A1F835FFDE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182DF-EB50-40E9-BD3F-8F31E895B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1801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1277-02C5-4397-9163-D8A1F835FFDE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182DF-EB50-40E9-BD3F-8F31E895B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1371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1277-02C5-4397-9163-D8A1F835FFDE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182DF-EB50-40E9-BD3F-8F31E895B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1055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1277-02C5-4397-9163-D8A1F835FFDE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182DF-EB50-40E9-BD3F-8F31E895B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0030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1277-02C5-4397-9163-D8A1F835FFDE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182DF-EB50-40E9-BD3F-8F31E895B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9778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1277-02C5-4397-9163-D8A1F835FFDE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182DF-EB50-40E9-BD3F-8F31E895B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3939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91277-02C5-4397-9163-D8A1F835FFDE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182DF-EB50-40E9-BD3F-8F31E895B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704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bmartinez\Desktop\Presentacion Andres\UNI116238_(Principle_7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734839"/>
            <a:ext cx="9144000" cy="1470025"/>
          </a:xfrm>
          <a:effectLst>
            <a:glow rad="520700">
              <a:schemeClr val="tx1">
                <a:alpha val="26000"/>
              </a:schemeClr>
            </a:glow>
            <a:outerShdw blurRad="50800" dist="50800" dir="5400000" algn="ctr" rotWithShape="0">
              <a:schemeClr val="tx1"/>
            </a:outerShdw>
            <a:softEdge rad="584200"/>
          </a:effectLst>
        </p:spPr>
        <p:txBody>
          <a:bodyPr>
            <a:normAutofit fontScale="90000"/>
          </a:bodyPr>
          <a:lstStyle/>
          <a:p>
            <a:r>
              <a:rPr lang="es-ES_tradnl" sz="4000" b="1" dirty="0">
                <a:solidFill>
                  <a:schemeClr val="bg1"/>
                </a:solidFill>
              </a:rPr>
              <a:t>IX Aula Municipal por los Derechos de la Infancia del Principado de Asturias</a:t>
            </a: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s-ES_tradnl" sz="2700" b="1" dirty="0" smtClean="0">
                <a:solidFill>
                  <a:schemeClr val="bg1"/>
                </a:solidFill>
              </a:rPr>
              <a:t>XXV Aniversario </a:t>
            </a:r>
            <a:r>
              <a:rPr lang="es-ES_tradnl" sz="2700" b="1" dirty="0">
                <a:solidFill>
                  <a:schemeClr val="bg1"/>
                </a:solidFill>
              </a:rPr>
              <a:t>de </a:t>
            </a:r>
            <a:r>
              <a:rPr lang="es-ES_tradnl" sz="2700" b="1" dirty="0" smtClean="0">
                <a:solidFill>
                  <a:schemeClr val="bg1"/>
                </a:solidFill>
              </a:rPr>
              <a:t>la Convención </a:t>
            </a:r>
            <a:r>
              <a:rPr lang="es-ES_tradnl" sz="2700" b="1" dirty="0">
                <a:solidFill>
                  <a:schemeClr val="bg1"/>
                </a:solidFill>
              </a:rPr>
              <a:t>de los Derechos del Niño</a:t>
            </a: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26326" y="3933056"/>
            <a:ext cx="9117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Avilés / 29 </a:t>
            </a:r>
            <a:r>
              <a:rPr lang="es-ES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Abril / 2014</a:t>
            </a:r>
            <a:endParaRPr lang="es-ES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0" y="2420888"/>
            <a:ext cx="9144000" cy="1261884"/>
          </a:xfrm>
          <a:prstGeom prst="rect">
            <a:avLst/>
          </a:prstGeom>
          <a:noFill/>
          <a:effectLst>
            <a:glow rad="419100">
              <a:schemeClr val="tx1">
                <a:alpha val="49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_tradnl" sz="3600" dirty="0">
                <a:solidFill>
                  <a:schemeClr val="bg1"/>
                </a:solidFill>
              </a:rPr>
              <a:t>La construcción de los derechos de la </a:t>
            </a:r>
            <a:r>
              <a:rPr lang="es-ES_tradnl" sz="3600" dirty="0" smtClean="0">
                <a:solidFill>
                  <a:schemeClr val="bg1"/>
                </a:solidFill>
              </a:rPr>
              <a:t>infancia </a:t>
            </a:r>
            <a:r>
              <a:rPr lang="es-ES_tradnl" sz="4000" dirty="0">
                <a:solidFill>
                  <a:schemeClr val="bg1"/>
                </a:solidFill>
              </a:rPr>
              <a:t>De la Declaración a la Convención </a:t>
            </a:r>
            <a:endParaRPr lang="es-ES" sz="4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76148" y="5949280"/>
            <a:ext cx="10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2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2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2" name="Picture 18" descr="Unite_2lines_Eng_White.png"/>
          <p:cNvPicPr>
            <a:picLocks noChangeAspect="1"/>
          </p:cNvPicPr>
          <p:nvPr/>
        </p:nvPicPr>
        <p:blipFill>
          <a:blip r:embed="rId3"/>
          <a:srcRect l="73117"/>
          <a:stretch>
            <a:fillRect/>
          </a:stretch>
        </p:blipFill>
        <p:spPr>
          <a:xfrm>
            <a:off x="6733095" y="5987665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3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>
            <a:normAutofit/>
          </a:bodyPr>
          <a:lstStyle/>
          <a:p>
            <a:r>
              <a:rPr lang="es-ES" sz="42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25 a</a:t>
            </a:r>
            <a:r>
              <a:rPr lang="es-ES" sz="4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ñ</a:t>
            </a:r>
            <a:r>
              <a:rPr lang="es-ES" sz="42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os despu</a:t>
            </a:r>
            <a:r>
              <a:rPr lang="es-ES" sz="42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es-ES" sz="42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s-E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s-E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es momento de celebrar, sino de reconsiderar.</a:t>
            </a:r>
          </a:p>
          <a:p>
            <a:endParaRPr lang="es-E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Grandes avances \ enormes desafíos:                        </a:t>
            </a:r>
            <a:r>
              <a:rPr lang="es-E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s-E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sólo persisten múltiples vulneraciones de derechos de la infancia, sino que se está produciendo un deterioro de su situación en algunos ámbitos y regiones (niños se convierten en objetivos de guerra). </a:t>
            </a:r>
          </a:p>
          <a:p>
            <a:endParaRPr lang="es-E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infancia ya no es un ámbito especial de protección, sino una víctima aceptada de daños colaterales, en contra de sus derechos inalienables. 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88000">
                <a:srgbClr val="00B0F0">
                  <a:shade val="67500"/>
                  <a:satMod val="115000"/>
                  <a:lumMod val="91000"/>
                  <a:lumOff val="9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6148" y="6165304"/>
            <a:ext cx="12595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18" descr="Unite_2lines_Eng_White.png"/>
          <p:cNvPicPr>
            <a:picLocks noChangeAspect="1"/>
          </p:cNvPicPr>
          <p:nvPr/>
        </p:nvPicPr>
        <p:blipFill>
          <a:blip r:embed="rId2"/>
          <a:srcRect l="73117"/>
          <a:stretch>
            <a:fillRect/>
          </a:stretch>
        </p:blipFill>
        <p:spPr>
          <a:xfrm>
            <a:off x="6733095" y="6203689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645" t="-821" r="-1"/>
          <a:stretch/>
        </p:blipFill>
        <p:spPr>
          <a:xfrm>
            <a:off x="0" y="-112403"/>
            <a:ext cx="9180512" cy="6984776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74638"/>
            <a:ext cx="5328592" cy="994122"/>
          </a:xfrm>
          <a:effectLst>
            <a:outerShdw blurRad="50800" dist="50800" dir="5400000" algn="ctr" rotWithShape="0">
              <a:schemeClr val="tx1"/>
            </a:outerShdw>
          </a:effectLst>
        </p:spPr>
        <p:txBody>
          <a:bodyPr>
            <a:noAutofit/>
          </a:bodyPr>
          <a:lstStyle/>
          <a:p>
            <a:pPr algn="l"/>
            <a:r>
              <a:rPr lang="es-ES" sz="3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GRAN PREGUNTA</a:t>
            </a:r>
            <a:endParaRPr lang="es-ES" sz="3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2840" y="1196752"/>
            <a:ext cx="4546848" cy="2232248"/>
          </a:xfrm>
          <a:effectLst>
            <a:outerShdw blurRad="50800" dist="50800" dir="5400000" algn="ctr" rotWithShape="0">
              <a:schemeClr val="tx1"/>
            </a:outerShdw>
          </a:effectLst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ES" sz="3400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¿Está preparada la CDN para proteger de forma efectiva los derechos   de los niños hoy?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76148" y="6279703"/>
            <a:ext cx="10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2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2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9" name="Picture 18" descr="Unite_2lines_Eng_White.png"/>
          <p:cNvPicPr>
            <a:picLocks noChangeAspect="1"/>
          </p:cNvPicPr>
          <p:nvPr/>
        </p:nvPicPr>
        <p:blipFill>
          <a:blip r:embed="rId3"/>
          <a:srcRect l="73117"/>
          <a:stretch>
            <a:fillRect/>
          </a:stretch>
        </p:blipFill>
        <p:spPr>
          <a:xfrm>
            <a:off x="6733095" y="6318088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1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s-ES" sz="38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Un mundo muy distinto al de 1989</a:t>
            </a:r>
            <a:endParaRPr lang="es-ES" sz="3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79909"/>
            <a:ext cx="8229600" cy="4281339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Nuevas tecnologías.</a:t>
            </a:r>
          </a:p>
          <a:p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Cambio climático.</a:t>
            </a:r>
          </a:p>
          <a:p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Crisis económicas, impacto presupuestario.</a:t>
            </a:r>
          </a:p>
          <a:p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las desigualdades.</a:t>
            </a:r>
          </a:p>
          <a:p>
            <a:pPr marL="0" indent="0" algn="ctr">
              <a:buNone/>
            </a:pPr>
            <a:endParaRPr lang="es-E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estas condiciones, </a:t>
            </a:r>
          </a:p>
          <a:p>
            <a:pPr marL="0" indent="0" algn="ctr">
              <a:buNone/>
            </a:pPr>
            <a:r>
              <a:rPr lang="es-ES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¿estamos nosotros dispuestos a hacer de la infancia una prioridad?</a:t>
            </a:r>
            <a:endParaRPr lang="es-ES" sz="2800" b="1" i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88000">
                <a:srgbClr val="00B0F0">
                  <a:shade val="67500"/>
                  <a:satMod val="115000"/>
                  <a:lumMod val="91000"/>
                  <a:lumOff val="9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6148" y="6165304"/>
            <a:ext cx="11155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18" descr="Unite_2lines_Eng_White.png"/>
          <p:cNvPicPr>
            <a:picLocks noChangeAspect="1"/>
          </p:cNvPicPr>
          <p:nvPr/>
        </p:nvPicPr>
        <p:blipFill>
          <a:blip r:embed="rId2"/>
          <a:srcRect l="73117"/>
          <a:stretch>
            <a:fillRect/>
          </a:stretch>
        </p:blipFill>
        <p:spPr>
          <a:xfrm>
            <a:off x="6733095" y="6203689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08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/>
          </a:bodyPr>
          <a:lstStyle/>
          <a:p>
            <a:r>
              <a:rPr lang="es-ES" sz="42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Desaf</a:t>
            </a:r>
            <a:r>
              <a:rPr lang="es-ES" sz="4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</a:t>
            </a:r>
            <a:r>
              <a:rPr lang="es-ES" sz="42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endParaRPr lang="es-E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525963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Demostrar la posibilidad de finalizar las violaciones de derechos de la infancia.</a:t>
            </a:r>
          </a:p>
          <a:p>
            <a:endParaRPr lang="es-ES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Problemas para adaptarse a las nuevas circunstancias nacionales y transnacionales.</a:t>
            </a:r>
          </a:p>
          <a:p>
            <a:endParaRPr lang="es-ES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 niños queremos hoy para contribuir a nuestras sociedades  mañana.</a:t>
            </a:r>
            <a:endParaRPr lang="es-ES" sz="2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88000">
                <a:srgbClr val="00B0F0">
                  <a:shade val="67500"/>
                  <a:satMod val="115000"/>
                  <a:lumMod val="91000"/>
                  <a:lumOff val="9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6148" y="6165304"/>
            <a:ext cx="1187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18" descr="Unite_2lines_Eng_White.png"/>
          <p:cNvPicPr>
            <a:picLocks noChangeAspect="1"/>
          </p:cNvPicPr>
          <p:nvPr/>
        </p:nvPicPr>
        <p:blipFill>
          <a:blip r:embed="rId2"/>
          <a:srcRect l="73117"/>
          <a:stretch>
            <a:fillRect/>
          </a:stretch>
        </p:blipFill>
        <p:spPr>
          <a:xfrm>
            <a:off x="6733095" y="6203689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4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martinez\Desktop\Presentacion Andres\UNI1305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2"/>
          <a:stretch/>
        </p:blipFill>
        <p:spPr bwMode="auto">
          <a:xfrm>
            <a:off x="-8481" y="0"/>
            <a:ext cx="915248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-8481" y="4509120"/>
            <a:ext cx="9152481" cy="1584176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>
          <a:xfrm>
            <a:off x="457200" y="4581128"/>
            <a:ext cx="8229600" cy="2088232"/>
          </a:xfrm>
          <a:effectLst>
            <a:outerShdw blurRad="50800" dist="50800" dir="5400000" algn="ctr" rotWithShape="0">
              <a:schemeClr val="tx1"/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definitiva… la infancia no es sólo un tema social, es fundamentalmente una cuestión que debería permear toda la agenda social y política. </a:t>
            </a:r>
            <a:endParaRPr lang="es-ES" sz="2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76148" y="6279703"/>
            <a:ext cx="10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2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2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0" name="Picture 18" descr="Unite_2lines_Eng_White.png"/>
          <p:cNvPicPr>
            <a:picLocks noChangeAspect="1"/>
          </p:cNvPicPr>
          <p:nvPr/>
        </p:nvPicPr>
        <p:blipFill>
          <a:blip r:embed="rId3"/>
          <a:srcRect l="73117"/>
          <a:stretch>
            <a:fillRect/>
          </a:stretch>
        </p:blipFill>
        <p:spPr>
          <a:xfrm>
            <a:off x="6733095" y="6318088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70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68544" cy="6858000"/>
          </a:xfrm>
          <a:prstGeom prst="rect">
            <a:avLst/>
          </a:prstGeom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330346" y="260648"/>
            <a:ext cx="4860540" cy="1440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2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    </a:t>
            </a:r>
            <a:r>
              <a:rPr lang="es-ES" sz="19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Y ESTOS DERECHOS….</a:t>
            </a:r>
          </a:p>
          <a:p>
            <a:pPr marL="0" indent="0">
              <a:buNone/>
            </a:pPr>
            <a:r>
              <a:rPr lang="es-ES" sz="19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   A RESPETARLOS, EH?</a:t>
            </a:r>
          </a:p>
          <a:p>
            <a:pPr marL="0" indent="0">
              <a:buNone/>
            </a:pPr>
            <a:r>
              <a:rPr lang="es-ES" sz="19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 ¡NO VAYA A PASAR COMO </a:t>
            </a:r>
          </a:p>
          <a:p>
            <a:pPr marL="0" indent="0">
              <a:buNone/>
            </a:pPr>
            <a:r>
              <a:rPr lang="es-ES" sz="19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CON LOS DIEZ MANDAMIENTOS!</a:t>
            </a:r>
            <a:endParaRPr lang="es-ES" sz="19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87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2071389"/>
            <a:ext cx="9144000" cy="236572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s-ES" sz="152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Gracias</a:t>
            </a:r>
            <a:endParaRPr lang="es-ES" sz="15200" dirty="0"/>
          </a:p>
        </p:txBody>
      </p:sp>
    </p:spTree>
    <p:extLst>
      <p:ext uri="{BB962C8B-B14F-4D97-AF65-F5344CB8AC3E}">
        <p14:creationId xmlns:p14="http://schemas.microsoft.com/office/powerpoint/2010/main" val="34638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88000">
                <a:srgbClr val="00B0F0">
                  <a:shade val="67500"/>
                  <a:satMod val="115000"/>
                  <a:lumMod val="91000"/>
                  <a:lumOff val="9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Antecedentes</a:t>
            </a:r>
            <a:endParaRPr lang="es-ES" sz="4000" b="1" dirty="0"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67000">
                    <a:srgbClr val="00B0F0">
                      <a:shade val="67500"/>
                      <a:satMod val="115000"/>
                      <a:lumMod val="91000"/>
                      <a:lumOff val="9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06104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1959 a 1989: 30 años de ruta.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1979: año internacional de la infancia, Polonia lanza la propuesta (guerra fría) y se crea grupo de trabajo abierto.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1989: un año clave para la historia de los DDHH.</a:t>
            </a:r>
          </a:p>
          <a:p>
            <a:pPr lvl="1">
              <a:lnSpc>
                <a:spcPct val="120000"/>
              </a:lnSpc>
            </a:pPr>
            <a:endParaRPr lang="es-ES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debate al interior de UNICEF: </a:t>
            </a:r>
            <a:r>
              <a:rPr lang="es-E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</a:t>
            </a:r>
            <a:r>
              <a:rPr lang="es-E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Apoyo incondicional a la finalización de la Convención como estrategia para comprometer oficialmente a los gobiernos con la supervivencia y el desarrollo de la infancia.</a:t>
            </a:r>
            <a:endParaRPr lang="es-ES" sz="2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6148" y="6165304"/>
            <a:ext cx="102007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3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3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3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18" descr="Unite_2lines_Eng_White.png"/>
          <p:cNvPicPr>
            <a:picLocks noChangeAspect="1"/>
          </p:cNvPicPr>
          <p:nvPr/>
        </p:nvPicPr>
        <p:blipFill>
          <a:blip r:embed="rId2"/>
          <a:srcRect l="73117"/>
          <a:stretch>
            <a:fillRect/>
          </a:stretch>
        </p:blipFill>
        <p:spPr>
          <a:xfrm>
            <a:off x="6733095" y="6203689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83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es-ES" sz="42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El proceso de negociaci</a:t>
            </a:r>
            <a:r>
              <a:rPr lang="es-ES" sz="4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</a:t>
            </a:r>
            <a:r>
              <a:rPr lang="es-ES" sz="42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s-E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63885"/>
            <a:ext cx="8496944" cy="5001419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s-E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Grandes disparidades ideológicas y políticas. </a:t>
            </a:r>
            <a:r>
              <a:rPr lang="es-E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(Santa Sede, China)</a:t>
            </a:r>
          </a:p>
          <a:p>
            <a:pPr marL="108000">
              <a:lnSpc>
                <a:spcPct val="110000"/>
              </a:lnSpc>
            </a:pPr>
            <a:endParaRPr lang="es-ES" sz="6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s-E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Tema </a:t>
            </a:r>
            <a:r>
              <a:rPr lang="es-E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caliente</a:t>
            </a:r>
            <a:r>
              <a:rPr lang="es-E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origen de la infancia</a:t>
            </a:r>
            <a:r>
              <a:rPr lang="es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s-E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</a:t>
            </a:r>
            <a:r>
              <a:rPr lang="es-E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Compromiso en base al Preámbulo de la Declaración (no vinculante): 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Considerando que el niño, por su falta de madurez física y mental, necesita protección y cuidado especiales, incluso la debida protección legal, tanto antes como después del nacimiento.</a:t>
            </a:r>
          </a:p>
          <a:p>
            <a:pPr marL="108000">
              <a:lnSpc>
                <a:spcPct val="110000"/>
              </a:lnSpc>
            </a:pPr>
            <a:endParaRPr lang="es-ES" sz="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s-E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Edad reclutamiento niños soldado </a:t>
            </a:r>
            <a:r>
              <a:rPr lang="es-E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(no menos de 15 años) Dificultades con los países nórdicos por sus posiciones maximalistas, recogidas posteriormente en el Protocolo Adicional.</a:t>
            </a:r>
            <a:r>
              <a:rPr lang="es-E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110000"/>
              </a:lnSpc>
              <a:buNone/>
            </a:pPr>
            <a:endParaRPr lang="es-ES" sz="6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s-E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Adopción:</a:t>
            </a:r>
            <a:r>
              <a:rPr lang="es-E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Venezuela centrada en necesidad de controlar pagos indebidos.</a:t>
            </a:r>
            <a:endParaRPr lang="es-E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88000">
                <a:srgbClr val="00B0F0">
                  <a:shade val="67500"/>
                  <a:satMod val="115000"/>
                  <a:lumMod val="91000"/>
                  <a:lumOff val="9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6148" y="6165304"/>
            <a:ext cx="1187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18" descr="Unite_2lines_Eng_White.png"/>
          <p:cNvPicPr>
            <a:picLocks noChangeAspect="1"/>
          </p:cNvPicPr>
          <p:nvPr/>
        </p:nvPicPr>
        <p:blipFill>
          <a:blip r:embed="rId2"/>
          <a:srcRect l="73117"/>
          <a:stretch>
            <a:fillRect/>
          </a:stretch>
        </p:blipFill>
        <p:spPr>
          <a:xfrm>
            <a:off x="6733095" y="6203689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4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Principios b</a:t>
            </a:r>
            <a:r>
              <a:rPr lang="es-ES" sz="3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</a:t>
            </a:r>
            <a:r>
              <a:rPr lang="es-ES" sz="36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sicos de la Convenci</a:t>
            </a:r>
            <a:r>
              <a:rPr lang="es-ES" sz="3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</a:t>
            </a:r>
            <a:r>
              <a:rPr lang="es-ES" sz="36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s-E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s-E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Interés superior de la Infancia </a:t>
            </a:r>
            <a:r>
              <a:rPr lang="es-E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</a:t>
            </a:r>
            <a:r>
              <a:rPr lang="es-E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Particularmente relevante a la hora de confeccionar presupuestos, políticas y leyes, pero también ante decisiones concretas (judiciales y otras).</a:t>
            </a:r>
          </a:p>
          <a:p>
            <a:pPr marL="108000">
              <a:lnSpc>
                <a:spcPct val="120000"/>
              </a:lnSpc>
            </a:pPr>
            <a:endParaRPr lang="es-ES" sz="1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s-E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Respeto a las opiniones del niño                           </a:t>
            </a:r>
            <a:r>
              <a:rPr lang="es-E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(Derecho a participar en base a la edad y el grado de madurez).     Niño sujeto, no objeto.</a:t>
            </a:r>
          </a:p>
          <a:p>
            <a:pPr>
              <a:lnSpc>
                <a:spcPct val="120000"/>
              </a:lnSpc>
            </a:pPr>
            <a:endParaRPr lang="es-ES" sz="13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s-E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Derecho a la vida, la supervivencia y el desarrollo</a:t>
            </a:r>
          </a:p>
          <a:p>
            <a:pPr>
              <a:lnSpc>
                <a:spcPct val="120000"/>
              </a:lnSpc>
            </a:pPr>
            <a:endParaRPr lang="es-ES" sz="13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s-E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discriminación                                                    </a:t>
            </a:r>
            <a:r>
              <a:rPr lang="es-E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(La Convención se aplica a todos los niños, con independencia de su raza, religión, capacidades, tipo de familia…).</a:t>
            </a:r>
            <a:endParaRPr lang="es-ES" sz="2400" u="sng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88000">
                <a:srgbClr val="00B0F0">
                  <a:shade val="67500"/>
                  <a:satMod val="115000"/>
                  <a:lumMod val="91000"/>
                  <a:lumOff val="9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6148" y="6165304"/>
            <a:ext cx="1187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18" descr="Unite_2lines_Eng_White.png"/>
          <p:cNvPicPr>
            <a:picLocks noChangeAspect="1"/>
          </p:cNvPicPr>
          <p:nvPr/>
        </p:nvPicPr>
        <p:blipFill>
          <a:blip r:embed="rId2"/>
          <a:srcRect l="73117"/>
          <a:stretch>
            <a:fillRect/>
          </a:stretch>
        </p:blipFill>
        <p:spPr>
          <a:xfrm>
            <a:off x="6733095" y="6203689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66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/>
          </a:bodyPr>
          <a:lstStyle/>
          <a:p>
            <a:r>
              <a:rPr lang="es-ES" sz="40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El proceso de ratificaci</a:t>
            </a:r>
            <a:r>
              <a:rPr lang="es-ES" sz="4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</a:t>
            </a:r>
            <a:r>
              <a:rPr lang="es-ES" sz="40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s-E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45259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s-E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Impulso global a la ratificación (193 estados) condicionado por las Reservas, que en ningún      caso podían afectar a los principios básicos de la Convención (Interés superior de la Infancia, etc.).</a:t>
            </a:r>
          </a:p>
          <a:p>
            <a:pPr>
              <a:lnSpc>
                <a:spcPct val="110000"/>
              </a:lnSpc>
            </a:pPr>
            <a:endParaRPr lang="es-ES" sz="1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s-E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Algunos países anularon sus reservas posteriormente.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s-E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1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s-E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 fundamental: conflictos con la </a:t>
            </a:r>
            <a:r>
              <a:rPr lang="es-ES" sz="2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Sharía</a:t>
            </a:r>
            <a:r>
              <a:rPr lang="es-E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endParaRPr lang="es-ES" sz="1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s-E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Otros ligados a derechos de nacionalidad por lugar  de nacimiento vs. origen.</a:t>
            </a:r>
            <a:r>
              <a:rPr lang="es-E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2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88000">
                <a:srgbClr val="00B0F0">
                  <a:shade val="67500"/>
                  <a:satMod val="115000"/>
                  <a:lumMod val="91000"/>
                  <a:lumOff val="9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6148" y="6165304"/>
            <a:ext cx="11155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18" descr="Unite_2lines_Eng_White.png"/>
          <p:cNvPicPr>
            <a:picLocks noChangeAspect="1"/>
          </p:cNvPicPr>
          <p:nvPr/>
        </p:nvPicPr>
        <p:blipFill>
          <a:blip r:embed="rId2"/>
          <a:srcRect l="73117"/>
          <a:stretch>
            <a:fillRect/>
          </a:stretch>
        </p:blipFill>
        <p:spPr>
          <a:xfrm>
            <a:off x="6733095" y="6203689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86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Protocolos adicionales </a:t>
            </a:r>
            <a:r>
              <a:rPr lang="es-ES" sz="2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b="1" dirty="0" err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facultativos</a:t>
            </a:r>
            <a:r>
              <a:rPr lang="es-ES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423317"/>
            <a:ext cx="8229600" cy="4525963"/>
          </a:xfrm>
        </p:spPr>
        <p:txBody>
          <a:bodyPr>
            <a:noAutofit/>
          </a:bodyPr>
          <a:lstStyle/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s-E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Relativo a la participación de niños en los conflictos armados (2000).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endParaRPr lang="es-E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s-E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Relativo a la venta de niños, la prostitución infantil y la utilización de niños en pornografía (2000). 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endParaRPr lang="es-E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s-E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Relativo </a:t>
            </a:r>
            <a:r>
              <a:rPr lang="es-E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un procedimiento de </a:t>
            </a:r>
            <a:r>
              <a:rPr lang="es-E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comunicaciones (2011) - Denuncia sobre vulneraciones concretas, incluso por los propios niños.</a:t>
            </a:r>
            <a:endParaRPr lang="es-ES" sz="2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88000">
                <a:srgbClr val="00B0F0">
                  <a:shade val="67500"/>
                  <a:satMod val="115000"/>
                  <a:lumMod val="91000"/>
                  <a:lumOff val="9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6148" y="6165304"/>
            <a:ext cx="1187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18" descr="Unite_2lines_Eng_White.png"/>
          <p:cNvPicPr>
            <a:picLocks noChangeAspect="1"/>
          </p:cNvPicPr>
          <p:nvPr/>
        </p:nvPicPr>
        <p:blipFill>
          <a:blip r:embed="rId2"/>
          <a:srcRect l="73117"/>
          <a:stretch>
            <a:fillRect/>
          </a:stretch>
        </p:blipFill>
        <p:spPr>
          <a:xfrm>
            <a:off x="6733095" y="6203689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49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30622"/>
            <a:ext cx="8229600" cy="922114"/>
          </a:xfrm>
        </p:spPr>
        <p:txBody>
          <a:bodyPr>
            <a:normAutofit/>
          </a:bodyPr>
          <a:lstStyle/>
          <a:p>
            <a:r>
              <a:rPr lang="es-ES" sz="42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Desarrollo institucional</a:t>
            </a:r>
            <a:endParaRPr lang="es-E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91877"/>
            <a:ext cx="8229600" cy="4857403"/>
          </a:xfrm>
        </p:spPr>
        <p:txBody>
          <a:bodyPr>
            <a:normAutofit/>
          </a:bodyPr>
          <a:lstStyle/>
          <a:p>
            <a:r>
              <a:rPr lang="es-E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Representante Especial del Secretario General para la cuestión de los niños y los conflictos armados.</a:t>
            </a:r>
          </a:p>
          <a:p>
            <a:pPr lvl="1"/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1996 Informe </a:t>
            </a:r>
            <a:r>
              <a:rPr lang="es-E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Graça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Machel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1997 nombramiento primera Representante.</a:t>
            </a:r>
          </a:p>
          <a:p>
            <a:pPr lvl="1"/>
            <a:endParaRPr lang="es-ES" sz="5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Representante.</a:t>
            </a:r>
          </a:p>
          <a:p>
            <a:pPr lvl="1"/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2006 Estudio Sergio </a:t>
            </a:r>
            <a:r>
              <a:rPr lang="es-E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Pinheiro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 nombramiento Marta Santos Pa</a:t>
            </a: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s.</a:t>
            </a:r>
          </a:p>
          <a:p>
            <a:pPr lvl="1"/>
            <a:endParaRPr lang="es-ES" sz="5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Consejo de Seguridad incluye infancia en toma de decisiones políticas.</a:t>
            </a:r>
          </a:p>
          <a:p>
            <a:endParaRPr lang="es-ES" sz="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Defensores del Menor a nivel nacional y desarrollo legislativo para implementar la CDN 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(en España, Constitución – LOPJM, Ley Penal del Menor entre otras).</a:t>
            </a:r>
            <a:endParaRPr lang="es-E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88000">
                <a:srgbClr val="00B0F0">
                  <a:shade val="67500"/>
                  <a:satMod val="115000"/>
                  <a:lumMod val="91000"/>
                  <a:lumOff val="9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6148" y="6165304"/>
            <a:ext cx="1187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18" descr="Unite_2lines_Eng_White.png"/>
          <p:cNvPicPr>
            <a:picLocks noChangeAspect="1"/>
          </p:cNvPicPr>
          <p:nvPr/>
        </p:nvPicPr>
        <p:blipFill>
          <a:blip r:embed="rId2"/>
          <a:srcRect l="73117"/>
          <a:stretch>
            <a:fillRect/>
          </a:stretch>
        </p:blipFill>
        <p:spPr>
          <a:xfrm>
            <a:off x="6733095" y="6203689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65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Otras convenciones relacionadas</a:t>
            </a:r>
            <a:endParaRPr lang="es-ES" sz="3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01008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Convención de La Haya sobre Adopción Internacional. </a:t>
            </a:r>
          </a:p>
          <a:p>
            <a:pPr>
              <a:lnSpc>
                <a:spcPct val="110000"/>
              </a:lnSpc>
            </a:pPr>
            <a:endParaRPr lang="es-ES" sz="1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Convención de Derechos de las Personas con Discapacidad.</a:t>
            </a:r>
          </a:p>
          <a:p>
            <a:pPr>
              <a:lnSpc>
                <a:spcPct val="110000"/>
              </a:lnSpc>
            </a:pPr>
            <a:endParaRPr lang="es-ES" sz="1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Convención sobre la Eliminación de todas las formas de discriminación contra la mujer.</a:t>
            </a:r>
            <a:endParaRPr lang="es-ES" sz="2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88000">
                <a:srgbClr val="00B0F0">
                  <a:shade val="67500"/>
                  <a:satMod val="115000"/>
                  <a:lumMod val="91000"/>
                  <a:lumOff val="9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6148" y="6165304"/>
            <a:ext cx="11155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18" descr="Unite_2lines_Eng_White.png"/>
          <p:cNvPicPr>
            <a:picLocks noChangeAspect="1"/>
          </p:cNvPicPr>
          <p:nvPr/>
        </p:nvPicPr>
        <p:blipFill>
          <a:blip r:embed="rId2"/>
          <a:srcRect l="73117"/>
          <a:stretch>
            <a:fillRect/>
          </a:stretch>
        </p:blipFill>
        <p:spPr>
          <a:xfrm>
            <a:off x="6733095" y="6203689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88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s-ES" sz="38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Seguimiento</a:t>
            </a:r>
            <a:br>
              <a:rPr lang="es-ES" sz="38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38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Comit</a:t>
            </a:r>
            <a:r>
              <a:rPr lang="es-ES" sz="3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 </a:t>
            </a:r>
            <a:r>
              <a:rPr lang="es-ES" sz="38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de los Derechos del Ni</a:t>
            </a:r>
            <a:r>
              <a:rPr lang="es-ES" sz="3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ñ</a:t>
            </a:r>
            <a:r>
              <a:rPr lang="es-ES" sz="3800" b="1" dirty="0" smtClean="0"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67000">
                      <a:srgbClr val="00B0F0">
                        <a:shade val="67500"/>
                        <a:satMod val="115000"/>
                        <a:lumMod val="91000"/>
                        <a:lumOff val="9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es-ES" sz="3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83357"/>
            <a:ext cx="8363272" cy="452596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Órgano formado por 18 expertos independientes.</a:t>
            </a:r>
          </a:p>
          <a:p>
            <a:pPr>
              <a:lnSpc>
                <a:spcPct val="120000"/>
              </a:lnSpc>
            </a:pPr>
            <a:endParaRPr lang="es-E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Interpreta la Convención. </a:t>
            </a:r>
            <a:r>
              <a:rPr lang="es-E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(Observaciones Generales).</a:t>
            </a:r>
          </a:p>
          <a:p>
            <a:pPr>
              <a:lnSpc>
                <a:spcPct val="120000"/>
              </a:lnSpc>
            </a:pPr>
            <a:endParaRPr lang="es-E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seguimiento a su aplicación =&gt; informes elaborados por estados parte cada 5 años.       </a:t>
            </a:r>
            <a:r>
              <a:rPr lang="es-E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CDN recoge posibilidad de informes adicionales de organismos especializados. Observaciones Finales del Comité a los Estados. </a:t>
            </a:r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0" y="5949280"/>
            <a:ext cx="9144000" cy="908720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88000">
                <a:srgbClr val="00B0F0">
                  <a:shade val="67500"/>
                  <a:satMod val="115000"/>
                  <a:lumMod val="91000"/>
                  <a:lumOff val="9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6148" y="6165304"/>
            <a:ext cx="12595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únete por </a:t>
            </a:r>
          </a:p>
          <a:p>
            <a:pPr algn="ctr"/>
            <a:r>
              <a:rPr lang="es-ES_tradnl" sz="1400" b="1" dirty="0">
                <a:solidFill>
                  <a:schemeClr val="bg1"/>
                </a:solidFill>
                <a:cs typeface="Arial" panose="020B0604020202020204" pitchFamily="34" charset="0"/>
              </a:rPr>
              <a:t>la infancia</a:t>
            </a:r>
            <a:endParaRPr lang="es-E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18" descr="Unite_2lines_Eng_White.png"/>
          <p:cNvPicPr>
            <a:picLocks noChangeAspect="1"/>
          </p:cNvPicPr>
          <p:nvPr/>
        </p:nvPicPr>
        <p:blipFill>
          <a:blip r:embed="rId2"/>
          <a:srcRect l="73117"/>
          <a:stretch>
            <a:fillRect/>
          </a:stretch>
        </p:blipFill>
        <p:spPr>
          <a:xfrm>
            <a:off x="6733095" y="6203689"/>
            <a:ext cx="1871353" cy="3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5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893</Words>
  <Application>Microsoft Office PowerPoint</Application>
  <PresentationFormat>Presentación en pantalla (4:3)</PresentationFormat>
  <Paragraphs>120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IX Aula Municipal por los Derechos de la Infancia del Principado de Asturias  XXV Aniversario de la Convención de los Derechos del Niño </vt:lpstr>
      <vt:lpstr>Antecedentes</vt:lpstr>
      <vt:lpstr>El proceso de negociación</vt:lpstr>
      <vt:lpstr>Principios básicos de la Convención</vt:lpstr>
      <vt:lpstr>El proceso de ratificación</vt:lpstr>
      <vt:lpstr>Protocolos adicionales (facultativos)</vt:lpstr>
      <vt:lpstr>Desarrollo institucional</vt:lpstr>
      <vt:lpstr>Otras convenciones relacionadas</vt:lpstr>
      <vt:lpstr>Seguimiento Comité de los Derechos del Niño</vt:lpstr>
      <vt:lpstr>25 años después</vt:lpstr>
      <vt:lpstr>LA GRAN PREGUNTA</vt:lpstr>
      <vt:lpstr>Un mundo muy distinto al de 1989</vt:lpstr>
      <vt:lpstr>Desafíos</vt:lpstr>
      <vt:lpstr>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Víctor Seminario UPV</dc:title>
  <dc:creator>Arias Robles, Marta</dc:creator>
  <cp:lastModifiedBy>Moreno Dominguez, Jose Florencio</cp:lastModifiedBy>
  <cp:revision>35</cp:revision>
  <dcterms:created xsi:type="dcterms:W3CDTF">2014-02-20T13:12:41Z</dcterms:created>
  <dcterms:modified xsi:type="dcterms:W3CDTF">2014-04-24T14:34:37Z</dcterms:modified>
</cp:coreProperties>
</file>